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93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88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Núcleo NIST: Seguridad en Entornos 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665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Presentación de las funciones, categorías y subcategorías del marco NIST aplicadas a un contexto realista de TI.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5302687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Cristóbal Suárez Abad | Seguridad y Alta Disponibilidad - 2º ASIR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047536"/>
            <a:ext cx="30480" cy="873204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549" y="456128"/>
            <a:ext cx="4559498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Comunicación y Cierre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0549" y="1389102"/>
            <a:ext cx="5439370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RC.CO-03: Comunicación de la Recuperación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80549" y="1865948"/>
            <a:ext cx="653236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Informar a las partes interesadas internas y externas sobre el progreso y el restablecimiento de las capacidades operativas.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0549" y="2545794"/>
            <a:ext cx="653236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Clientes: Usar plantillas predefinidas para informar sobre el proceso y los intervalos de actualización.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0549" y="3134320"/>
            <a:ext cx="653236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 Interno: Comunicar los tiempos estimados de resolución para minimizar demoras en las actividades laborales.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107" y="1409819"/>
            <a:ext cx="6532364" cy="653236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29389" y="8501896"/>
            <a:ext cx="1322046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aplicación rigurosa del marco NIST garantiza la resiliencia y la continuidad del negocio en un entorno TI dinámico.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80549" y="8315325"/>
            <a:ext cx="22860" cy="638413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322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Contexto: Empresa de Desarrollo Web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9159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Descripción del Entorno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Pequeña empresa de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 empleados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dedicada al desarrollo y alojamiento de aplicaciones web para clientes.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Equipo: Pequeño equipo de desarrollo, administrador de sistemas y soporte técnico.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545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Infraestructura: Servidores alojados en un proveedor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76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Modalidad de Trabajo: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Híbrido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(oficina y remoto).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5615702"/>
            <a:ext cx="7604284" cy="963811"/>
          </a:xfrm>
          <a:prstGeom prst="roundRect">
            <a:avLst>
              <a:gd name="adj" fmla="val 9884"/>
            </a:avLst>
          </a:prstGeom>
          <a:solidFill>
            <a:srgbClr val="D4D6D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67413"/>
            <a:ext cx="283488" cy="22681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530906" y="5899190"/>
            <a:ext cx="6640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539" y="702707"/>
            <a:ext cx="5946100" cy="619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1: Gobernar (GV)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3539" y="1619131"/>
            <a:ext cx="65917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Establecer y supervisar la estrategia de ciberseguridad.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93539" y="2523172"/>
            <a:ext cx="6522601" cy="2412683"/>
          </a:xfrm>
          <a:prstGeom prst="roundRect">
            <a:avLst>
              <a:gd name="adj" fmla="val 4548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93539" y="2500313"/>
            <a:ext cx="6522601" cy="91440"/>
          </a:xfrm>
          <a:prstGeom prst="roundRect">
            <a:avLst>
              <a:gd name="adj" fmla="val 9102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225993"/>
            <a:ext cx="594479" cy="594479"/>
          </a:xfrm>
          <a:prstGeom prst="roundRect">
            <a:avLst>
              <a:gd name="adj" fmla="val 153815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896" y="2374583"/>
            <a:ext cx="237768" cy="29718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4519" y="3018592"/>
            <a:ext cx="4835128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GV.RM-02: Apetito y Tolerancia al Riesgo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14519" y="3447098"/>
            <a:ext cx="608064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Definir el riesgo aceptable (ej: no más de 3h de inactividad de la aplicación de inventario). </a:t>
            </a: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Comprobación: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Buscar informe de tiempos de interrupción aceptables.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4260" y="2523172"/>
            <a:ext cx="6522601" cy="2412683"/>
          </a:xfrm>
          <a:prstGeom prst="roundRect">
            <a:avLst>
              <a:gd name="adj" fmla="val 4548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14260" y="2500313"/>
            <a:ext cx="6522601" cy="91440"/>
          </a:xfrm>
          <a:prstGeom prst="roundRect">
            <a:avLst>
              <a:gd name="adj" fmla="val 9102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378261" y="2225993"/>
            <a:ext cx="594479" cy="594479"/>
          </a:xfrm>
          <a:prstGeom prst="roundRect">
            <a:avLst>
              <a:gd name="adj" fmla="val 153815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17" y="2374583"/>
            <a:ext cx="237768" cy="29718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35240" y="3018592"/>
            <a:ext cx="446270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GV.RR-02: Roles y Responsabilidades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35240" y="3447098"/>
            <a:ext cx="6080641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Designar responsables de seguridad (Admin. de Sistemas, Soporte, etc.) y asegurar que todos los empleados los conocen. </a:t>
            </a: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Crear un gráfico de roles de seguridad y comunicarlo.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93539" y="5431155"/>
            <a:ext cx="6522601" cy="2095738"/>
          </a:xfrm>
          <a:prstGeom prst="roundRect">
            <a:avLst>
              <a:gd name="adj" fmla="val 5236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693539" y="5408295"/>
            <a:ext cx="6522601" cy="91440"/>
          </a:xfrm>
          <a:prstGeom prst="roundRect">
            <a:avLst>
              <a:gd name="adj" fmla="val 9102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3657540" y="5133975"/>
            <a:ext cx="594479" cy="594479"/>
          </a:xfrm>
          <a:prstGeom prst="roundRect">
            <a:avLst>
              <a:gd name="adj" fmla="val 153815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896" y="5282565"/>
            <a:ext cx="237768" cy="29718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14519" y="5926574"/>
            <a:ext cx="482929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GV.PO-01: Política de Gestión de Riesgos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14519" y="6355080"/>
            <a:ext cx="608064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Establecer políticas claras: actualización mensual de software, prohibición de cuentas personales, reglas de contraseñas seguras. </a:t>
            </a: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Redactar un PDF breve y solicitar firma digital.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7414260" y="5431155"/>
            <a:ext cx="6522601" cy="2095738"/>
          </a:xfrm>
          <a:prstGeom prst="roundRect">
            <a:avLst>
              <a:gd name="adj" fmla="val 5236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7414260" y="5408295"/>
            <a:ext cx="6522601" cy="91440"/>
          </a:xfrm>
          <a:prstGeom prst="roundRect">
            <a:avLst>
              <a:gd name="adj" fmla="val 9102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10378261" y="5133975"/>
            <a:ext cx="594479" cy="594479"/>
          </a:xfrm>
          <a:prstGeom prst="roundRect">
            <a:avLst>
              <a:gd name="adj" fmla="val 153815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6617" y="5282565"/>
            <a:ext cx="237768" cy="29718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35240" y="5926574"/>
            <a:ext cx="3761661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GV.SC-04: Proveedores Críticos</a:t>
            </a:r>
            <a:endParaRPr lang="en-US" sz="1950" dirty="0"/>
          </a:p>
        </p:txBody>
      </p:sp>
      <p:sp>
        <p:nvSpPr>
          <p:cNvPr id="27" name="Text 21"/>
          <p:cNvSpPr/>
          <p:nvPr/>
        </p:nvSpPr>
        <p:spPr>
          <a:xfrm>
            <a:off x="7635240" y="6355080"/>
            <a:ext cx="608064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Identificar y priorizar proveedores de servicios críticos (internet, cloud, electricidad). </a:t>
            </a: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Crear un "Excel" con listado, criticidad y contactos de emergencia.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468"/>
            <a:ext cx="6778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2: Identificar (ID)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7409"/>
            <a:ext cx="8965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Conocer los activos, vulnerabilidades y riesgos de la organización.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8714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ID.AM-01: Inventario de Hardware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93463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Listar todos los portátiles y dispositivos móviles, especialmente los usados en teletrabajo.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Comprobación: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Verificar si el inventario está actualizado y si hay discrepancias.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048714"/>
            <a:ext cx="304811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ID.RA-01: Identificación de Vulnerabilidades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25278" y="4247793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Escanear la aplicación web mensualmente para detectar errores de código o configuración.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Usar herramientas como OpenVAS o Nessus para escaneos periódicos.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304871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ID.AM-05: Priorización de Activos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3893463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Clasificar activos por criticidad (ej: base de datos de clientes es primordial; servidor de pruebas no).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Comprobación: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Revisar si los activos tienen un nivel de prioridad (Alto/Medio/Bajo) asignado.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304871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ID.RA-03: Amenazas Internas y Externas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88491" y="3893463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Identificar amenazas probables (ej: empleado sube código sin revisión, hackers externos).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Reunión trimestral para actualizar la lista de amenazas.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9748"/>
            <a:ext cx="65582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3: Proteger (PR)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88688"/>
            <a:ext cx="9860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Implementar salvaguardas para gestionar los riesgos de ciberseguridad.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83180"/>
            <a:ext cx="13042821" cy="4806553"/>
          </a:xfrm>
          <a:prstGeom prst="roundRect">
            <a:avLst>
              <a:gd name="adj" fmla="val 198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590800"/>
            <a:ext cx="6513790" cy="2395657"/>
          </a:xfrm>
          <a:prstGeom prst="roundRect">
            <a:avLst>
              <a:gd name="adj" fmla="val 3977"/>
            </a:avLst>
          </a:prstGeom>
          <a:solidFill>
            <a:srgbClr val="E2E4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224" y="2817614"/>
            <a:ext cx="33843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PR.AA-03: Autenticación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3308033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Exigir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Autenticación Multifactor (MFA)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todo acceso a activos.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Comprobación: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Intentar acceder solo con usuario y contraseña.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2590800"/>
            <a:ext cx="6513790" cy="2395657"/>
          </a:xfrm>
          <a:prstGeom prst="rect">
            <a:avLst/>
          </a:prstGeom>
          <a:solidFill>
            <a:srgbClr val="E2E4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15200" y="2590800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882176" y="2817614"/>
            <a:ext cx="4153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PR.DS-11: Copias de Seguridad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82176" y="3308033"/>
            <a:ext cx="57200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Crear copias de seguridad diarias, protegidas y almacenadas en local y en un lugar externo.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Programar un simulacro de restauración mensual obligatorio.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031712" y="3505081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3611404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801410" y="4986457"/>
            <a:ext cx="6513790" cy="2395657"/>
          </a:xfrm>
          <a:prstGeom prst="rect">
            <a:avLst/>
          </a:prstGeom>
          <a:solidFill>
            <a:srgbClr val="E2E4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801410" y="498645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028224" y="5213271"/>
            <a:ext cx="5589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PR.AT-01: Concienciación y Capacitación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28224" y="5703689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Organizar talleres breves para detectar correos y enlaces sospechosos.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Comprobación: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Enviar correos trampa para evaluar la vigilancia del personal.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315200" y="4986457"/>
            <a:ext cx="6513790" cy="2395657"/>
          </a:xfrm>
          <a:prstGeom prst="rect">
            <a:avLst/>
          </a:prstGeom>
          <a:solidFill>
            <a:srgbClr val="E2E4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7315200" y="4986457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7315200" y="4986457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7882176" y="5213271"/>
            <a:ext cx="5645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PR.DS-01: Protección de Datos en Reposo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882176" y="5703689"/>
            <a:ext cx="57200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Cifrar la base de datos de clientes guardada en el servidor para proteger la confidencialidad.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Asegurar que el cifrado de datos y el registro de accesos están activos.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031712" y="590073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97" y="6007060"/>
            <a:ext cx="283488" cy="354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2020"/>
            <a:ext cx="6641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4: Detectar (DE)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70961"/>
            <a:ext cx="7364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Identificar la ocurrencia de eventos de ciberseguridad.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2665452"/>
            <a:ext cx="10142696" cy="464200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188" y="3824437"/>
            <a:ext cx="652132" cy="652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10178" y="583830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Integración de inteligencia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71" y="3825660"/>
            <a:ext cx="652132" cy="652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0329" y="583830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Correlación de información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964" y="3825660"/>
            <a:ext cx="652133" cy="65213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23523" y="5838305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Monitorización de actividad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115" y="3825660"/>
            <a:ext cx="652133" cy="6521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784546" y="602171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Monitorización de red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Detección en Detalle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299960" y="1729740"/>
            <a:ext cx="30480" cy="5790605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892052" y="1969651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230189" y="1899880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52782" y="1807607"/>
            <a:ext cx="4155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DE.CM-01: Monitoreo de Redes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2298025"/>
            <a:ext cx="56141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Activar alertas para tráfico saliente inusual o múltiples intentos fallidos de inicio de sesión.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Configurar alertas automáticas en herramientas como Zabbix o Grafana.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284720" y="3330535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230189" y="3260765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222456" y="3168491"/>
            <a:ext cx="4671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DE.CM-03: Monitoreo de Actividad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222456" y="3658910"/>
            <a:ext cx="56141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Registrar y auditar cada cambio en el código fuente y acceso a la base de datos de clientes.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Comprobación: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Verificar el registro de auditoría en sistemas de control de versiones (Gitlab/GitHub).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6892052" y="4567238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30189" y="4497467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260753" y="4405193"/>
            <a:ext cx="5147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DE.AE-03: Correlación de Información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4895612"/>
            <a:ext cx="56141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Comparar registros de diversas fuentes (firewall, proveedor de internet, correo) para identificar patrones de ataque.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Usar sistemas SIEM para análisis automático de registros.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284720" y="5804059"/>
            <a:ext cx="453628" cy="30480"/>
          </a:xfrm>
          <a:prstGeom prst="roundRect">
            <a:avLst>
              <a:gd name="adj" fmla="val 312558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230189" y="5734288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222456" y="5642015"/>
            <a:ext cx="5359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DE.AE-07: Inteligencia sobre Amenazas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222456" y="6132433"/>
            <a:ext cx="56141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Suscribirse a fuentes de inteligencia (US-CERT, INCIBE) para estar al día de nuevas vulnerabilidades y aplicar recomendaciones.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060"/>
            <a:ext cx="7180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5: Responder (RS)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22001"/>
            <a:ext cx="7912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Tomar medidas ante un incidente de seguridad detectado.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416493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3310" y="241649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142524" y="2673787"/>
            <a:ext cx="3928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RS.MA-01: Ejecución del Plan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164205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Seguir un plan predefinido (ej: desconectar servidor, avisar al gerente) al detectar un incidente (ej: ransomware).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Crear un documento de pasos a seguir para cada tipo de incidente.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16493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98067" y="241649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777282" y="2673787"/>
            <a:ext cx="2906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RS.MI-01: Contención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164205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Desconectar inmediatamente de la red cualquier dispositivo infectado para evitar la propagación.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Implementar protocolos de desconexión rápida (reglas de firewall o físicas).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99923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63310" y="509992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142524" y="5357217"/>
            <a:ext cx="4573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RS.AN-03: Análisis de Causa Raíz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47636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Investigar por qué ocurrió el incidente (ej: falta de MFA, contraseña débil) para prevenir futuras recurrencias.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Instaurar un protocolo post-incidente obligatorio.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99923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98067" y="5099923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777282" y="5357217"/>
            <a:ext cx="3146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RS.CO-02: Notificación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47636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Notificar a clientes y asesor legal si los datos han sido comprometidos, cumpliendo con la LOPD y contratos.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Tener plantillas de comunicación listas para incidentes de datos.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3435"/>
            <a:ext cx="8097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Función 6: Recuperación (RC)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2376"/>
            <a:ext cx="6800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Restaurar activos y operaciones tras un incidente.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1133951" y="346412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323725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336488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144566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RC.RP-01: Ejecución del Plan de Recuperación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98931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Restaurar la aplicación web y la base de datos desde copias de seguridad. El plan debe ser fácil de seguir y detallado.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7123" y="312384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216962" y="2896969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02" y="3024604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380428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RC.RP-03: Verificación de Integridad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4649033"/>
            <a:ext cx="37427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Escanear la copia de seguridad antes de restaurarla para asegurar que no contiene el malware que causó el problema. </a:t>
            </a: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Implementación: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Paso obligatorio de "verificación de malware" en el proceso de restauración.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980295" y="2783681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640133" y="2556808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74" y="2684443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3464123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RC.RP-05: Verificación Operacional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4308872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Confirmar que las funciones principales funcionan correctamente tras la restauración. Debe haber documentación para la comprobación de cada servicio.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1129</Words>
  <Application>Microsoft Office PowerPoint</Application>
  <PresentationFormat>Personalizado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Mona Sans Semi Bold</vt:lpstr>
      <vt:lpstr>Arial</vt:lpstr>
      <vt:lpstr>Funnel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Cristóbal Suárez Abad</cp:lastModifiedBy>
  <cp:revision>1</cp:revision>
  <dcterms:created xsi:type="dcterms:W3CDTF">2025-10-09T17:43:04Z</dcterms:created>
  <dcterms:modified xsi:type="dcterms:W3CDTF">2025-10-09T17:47:27Z</dcterms:modified>
</cp:coreProperties>
</file>